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app0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openxmlformats.org/package/2006/relationships/metadata/extended-properties" Target="docProps/app0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2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3" autoAdjust="0"/>
    <p:restoredTop sz="94711" autoAdjust="0"/>
  </p:normalViewPr>
  <p:slideViewPr>
    <p:cSldViewPr snapToGrid="0" snapToObjects="1"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06450"/>
            <a:ext cx="7772400" cy="1470025"/>
          </a:xfrm>
        </p:spPr>
        <p:txBody>
          <a:bodyPr>
            <a:normAutofit/>
          </a:bodyPr>
          <a:lstStyle>
            <a:lvl1pPr>
              <a:defRPr sz="3600" b="1" i="1">
                <a:solidFill>
                  <a:srgbClr val="2E2F8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6350" y="4167942"/>
            <a:ext cx="6400800" cy="495300"/>
          </a:xfrm>
        </p:spPr>
        <p:txBody>
          <a:bodyPr>
            <a:normAutofit/>
          </a:bodyPr>
          <a:lstStyle>
            <a:lvl1pPr marL="0" indent="0" algn="l">
              <a:buNone/>
              <a:defRPr sz="2400" b="1" i="1">
                <a:solidFill>
                  <a:srgbClr val="2E2F8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409950" y="5978525"/>
            <a:ext cx="2133600" cy="365125"/>
          </a:xfrm>
        </p:spPr>
        <p:txBody>
          <a:bodyPr/>
          <a:lstStyle>
            <a:lvl1pPr algn="ctr">
              <a:defRPr sz="2000" b="1" i="1">
                <a:solidFill>
                  <a:srgbClr val="2E2F87"/>
                </a:solidFill>
              </a:defRPr>
            </a:lvl1pPr>
          </a:lstStyle>
          <a:p>
            <a:fld id="{241EB5C9-1307-BA42-ABA2-0BC069CD8E7F}" type="datetimeFigureOut">
              <a:rPr lang="en-US" smtClean="0"/>
              <a:pPr/>
              <a:t>7/22/2026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746C2FD-3E6A-4B0B-A790-FDC65193FF8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695" y="2907698"/>
            <a:ext cx="2386595" cy="1566311"/>
          </a:xfrm>
          <a:prstGeom prst="rect">
            <a:avLst/>
          </a:prstGeom>
        </p:spPr>
      </p:pic>
      <p:pic>
        <p:nvPicPr>
          <p:cNvPr id="8" name="Picture 4" descr="UCL open logo">
            <a:extLst>
              <a:ext uri="{FF2B5EF4-FFF2-40B4-BE49-F238E27FC236}">
                <a16:creationId xmlns:a16="http://schemas.microsoft.com/office/drawing/2014/main" id="{1993AE53-4193-41CD-888D-75669F078FA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413" y="6362700"/>
            <a:ext cx="381158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361C457-F5F7-DB1A-E2CA-45C67296694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/>
          <a:srcRect/>
          <a:stretch/>
        </p:blipFill>
        <p:spPr bwMode="auto">
          <a:xfrm>
            <a:off x="12438" y="5875866"/>
            <a:ext cx="2137299" cy="960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4357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3200" b="1" i="1">
                <a:solidFill>
                  <a:srgbClr val="2E2F8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0" indent="0"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7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</a:lstStyle>
          <a:p>
            <a:pPr lvl="0"/>
            <a:r>
              <a:rPr lang="en-US" dirty="0"/>
              <a:t>- 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5164932-FCB4-48D1-90AF-C9A40B14BDD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5775" y="6126163"/>
            <a:ext cx="904875" cy="593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46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7772400" cy="3651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0AB4671-6050-45FC-9EE4-2D9AAF99C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>
            <a:lvl1pPr algn="l">
              <a:defRPr sz="3200" b="1" i="1">
                <a:solidFill>
                  <a:srgbClr val="2E2F8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73069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886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793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721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901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895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899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14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EB5C9-1307-BA42-ABA2-0BC069CD8E7F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529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EB5C9-1307-BA42-ABA2-0BC069CD8E7F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F2332-01BF-834F-8236-50238282D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200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06450"/>
            <a:ext cx="7772400" cy="1470025"/>
          </a:xfrm>
        </p:spPr>
        <p:txBody>
          <a:bodyPr/>
          <a:lstStyle/>
          <a:p>
            <a:pPr marL="0" lvl="0" indent="0">
              <a:buNone/>
            </a:pPr>
            <a:r>
              <a:t>Top-line findings on smoking in Wales from the Smoking Toolkit Study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6350" y="4167942"/>
            <a:ext cx="6400800" cy="495300"/>
          </a:xfrm>
        </p:spPr>
        <p:txBody>
          <a:bodyPr/>
          <a:lstStyle/>
          <a:p>
            <a:pPr marL="0" lvl="0" indent="0">
              <a:buNone/>
            </a:pPr>
            <a:br/>
            <a:br/>
            <a:r>
              <a:t>Vera Buss, Robert West, Loren Kock, Dimitra Kale, Jamie Brown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409950" y="5978525"/>
            <a:ext cx="2133600" cy="365125"/>
          </a:xfrm>
        </p:spPr>
        <p:txBody>
          <a:bodyPr/>
          <a:lstStyle/>
          <a:p>
            <a:pPr marL="0" lvl="0" indent="0">
              <a:buNone/>
            </a:pPr>
            <a:r>
              <a:t>22/07/2026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>
              <a:buNone/>
            </a:pPr>
            <a:r>
              <a:t>Cigarette smoking prevalence</a:t>
            </a:r>
          </a:p>
        </p:txBody>
      </p:sp>
      <p:pic>
        <p:nvPicPr>
          <p:cNvPr id="3" name="Picture 1" descr="C://Users/rmjlvbu/OneDrive%20-%20University%20College%20London/Toolkit%20merge%20files/Waves/236/Graphs/Wales/Topline/cigsmok_wal.png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95400" y="1600200"/>
            <a:ext cx="65659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marL="0" lvl="0" indent="0" algn="ctr">
              <a:buNone/>
            </a:pPr>
            <a:r>
              <a:t>Graph shows prevalence estimate and upper and lower 95% confidence intervals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>
              <a:buNone/>
            </a:pPr>
            <a:r>
              <a:t>Smoking prevalence</a:t>
            </a:r>
          </a:p>
        </p:txBody>
      </p:sp>
      <p:pic>
        <p:nvPicPr>
          <p:cNvPr id="3" name="Picture 1" descr="C://Users/rmjlvbu/OneDrive%20-%20University%20College%20London/Toolkit%20merge%20files/Waves/236/Graphs/Wales/Topline/smok_wal.png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95400" y="1600200"/>
            <a:ext cx="65659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marL="0" lvl="0" indent="0" algn="ctr">
              <a:buNone/>
            </a:pPr>
            <a:r>
              <a:t>Graph shows prevalence estimate and upper and lower 95% confidence intervals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>
              <a:buNone/>
            </a:pPr>
            <a:r>
              <a:t>Cigarette smoking prevalence 18-21-year-olds</a:t>
            </a:r>
          </a:p>
        </p:txBody>
      </p:sp>
      <p:pic>
        <p:nvPicPr>
          <p:cNvPr id="3" name="Picture 1" descr="C://Users/rmjlvbu/OneDrive%20-%20University%20College%20London/Toolkit%20merge%20files/Waves/236/Graphs/Wales/Topline/cigsmok1821_wal.png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95400" y="1600200"/>
            <a:ext cx="65659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marL="0" lvl="0" indent="0" algn="ctr">
              <a:buNone/>
            </a:pPr>
            <a:r>
              <a:t>Graph shows prevalence estimate and upper and lower 95% confidence intervals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>
              <a:buNone/>
            </a:pPr>
            <a:r>
              <a:t>Stopped smoking in past 12 months</a:t>
            </a:r>
          </a:p>
        </p:txBody>
      </p:sp>
      <p:pic>
        <p:nvPicPr>
          <p:cNvPr id="3" name="Picture 1" descr="C://Users/rmjlvbu/OneDrive%20-%20University%20College%20London/Toolkit%20merge%20files/Waves/236/Graphs/Wales/Topline/stopped_wal.png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95400" y="1600200"/>
            <a:ext cx="65659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marL="0" lvl="0" indent="0" algn="ctr">
              <a:buNone/>
            </a:pPr>
            <a:r>
              <a:t>Graph shows prevalence estimate and upper and lower 95% confidence intervals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>
              <a:buNone/>
            </a:pPr>
            <a:r>
              <a:t>Tried to stop smoking in past year</a:t>
            </a:r>
          </a:p>
        </p:txBody>
      </p:sp>
      <p:pic>
        <p:nvPicPr>
          <p:cNvPr id="3" name="Picture 1" descr="C://Users/rmjlvbu/OneDrive%20-%20University%20College%20London/Toolkit%20merge%20files/Waves/236/Graphs/Wales/Topline/triedstop_wal.png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95400" y="1600200"/>
            <a:ext cx="65659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marL="0" lvl="0" indent="0" algn="ctr">
              <a:buNone/>
            </a:pPr>
            <a:r>
              <a:t>Graph shows prevalence estimate and upper and lower 95% confidence intervals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>
              <a:buNone/>
            </a:pPr>
            <a:r>
              <a:t>Success rate in stopping in those who tried</a:t>
            </a:r>
          </a:p>
        </p:txBody>
      </p:sp>
      <p:pic>
        <p:nvPicPr>
          <p:cNvPr id="3" name="Picture 1" descr="C://Users/rmjlvbu/OneDrive%20-%20University%20College%20London/Toolkit%20merge%20files/Waves/236/Graphs/Wales/Topline/successstop_wal.png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95400" y="1600200"/>
            <a:ext cx="65659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marL="0" lvl="0" indent="0" algn="ctr">
              <a:buNone/>
            </a:pPr>
            <a:r>
              <a:t>Graph shows prevalence estimate and upper and lower 95% confidence intervals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>
              <a:buNone/>
            </a:pPr>
            <a:r>
              <a:t>Uptake: prevalence of ever smoking in those aged 18-24</a:t>
            </a:r>
          </a:p>
        </p:txBody>
      </p:sp>
      <p:pic>
        <p:nvPicPr>
          <p:cNvPr id="3" name="Picture 1" descr="C://Users/rmjlvbu/OneDrive%20-%20University%20College%20London/Toolkit%20merge%20files/Waves/236/Graphs/Wales/Topline/uptake1824_wal.png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295400" y="1600200"/>
            <a:ext cx="6565900" cy="4013200"/>
          </a:xfrm>
          <a:prstGeom prst="rect">
            <a:avLst/>
          </a:prstGeom>
          <a:noFill/>
          <a:ln w="9525">
            <a:noFill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57200" y="5613400"/>
            <a:ext cx="8229600" cy="508000"/>
          </a:xfrm>
          <a:prstGeom prst="rect">
            <a:avLst/>
          </a:prstGeom>
          <a:noFill/>
        </p:spPr>
        <p:txBody>
          <a:bodyPr/>
          <a:lstStyle/>
          <a:p>
            <a:pPr marL="0" lvl="0" indent="0" algn="ctr">
              <a:buNone/>
            </a:pPr>
            <a:r>
              <a:t>Graph shows prevalence estimate and upper and lower 95% confidence intervals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>
              <a:buNone/>
            </a:pPr>
            <a:r>
              <a:t>Methods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t>Monthly household surveys of representative samples of 300 adults (16 years and older years old in Wales)</a:t>
            </a:r>
          </a:p>
          <a:p>
            <a:pPr lvl="1"/>
            <a:r>
              <a:t>Due to pandemic, surveys are conducted by telephone (rather than face-to-face) and among adults aged 18 and over between April 2020-December 2021.</a:t>
            </a:r>
          </a:p>
          <a:p>
            <a:pPr lvl="0"/>
            <a:r>
              <a:t>Fieldwork by IPSOS MORI</a:t>
            </a:r>
          </a:p>
          <a:p>
            <a:pPr lvl="0"/>
            <a:r>
              <a:t>Sample weighted to match population in Wales on key socio-demographics</a:t>
            </a:r>
          </a:p>
          <a:p>
            <a:pPr lvl="0"/>
            <a:r>
              <a:t>For more information (including data underlying each graph) visit www.smokinginwales.info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D9147DCE5D39448439BAC925F17EAF" ma:contentTypeVersion="13" ma:contentTypeDescription="Create a new document." ma:contentTypeScope="" ma:versionID="98a36182e80fce830f6c1959f67f732d">
  <xsd:schema xmlns:xsd="http://www.w3.org/2001/XMLSchema" xmlns:xs="http://www.w3.org/2001/XMLSchema" xmlns:p="http://schemas.microsoft.com/office/2006/metadata/properties" xmlns:ns2="7b517193-b76b-4847-86d0-f7effd00a065" xmlns:ns3="64cf4f3d-fe9c-4791-a736-5ffb6a9cf343" targetNamespace="http://schemas.microsoft.com/office/2006/metadata/properties" ma:root="true" ma:fieldsID="432d58a1b050dac85319da7bffcb1962" ns2:_="" ns3:_="">
    <xsd:import namespace="7b517193-b76b-4847-86d0-f7effd00a065"/>
    <xsd:import namespace="64cf4f3d-fe9c-4791-a736-5ffb6a9cf34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517193-b76b-4847-86d0-f7effd00a06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579a89b1-2c2c-4f7f-9bd7-7914fb13a02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4cf4f3d-fe9c-4791-a736-5ffb6a9cf343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147fe9c4-542b-4744-b805-c419a5587213}" ma:internalName="TaxCatchAll" ma:showField="CatchAllData" ma:web="64cf4f3d-fe9c-4791-a736-5ffb6a9cf34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b517193-b76b-4847-86d0-f7effd00a065">
      <Terms xmlns="http://schemas.microsoft.com/office/infopath/2007/PartnerControls"/>
    </lcf76f155ced4ddcb4097134ff3c332f>
    <TaxCatchAll xmlns="64cf4f3d-fe9c-4791-a736-5ffb6a9cf343" xsi:nil="true"/>
  </documentManagement>
</p:properties>
</file>

<file path=customXml/itemProps1.xml><?xml version="1.0" encoding="utf-8"?>
<ds:datastoreItem xmlns:ds="http://schemas.openxmlformats.org/officeDocument/2006/customXml" ds:itemID="{BF0FAD6C-D39F-4A4C-916B-791C60A2FCEA}"/>
</file>

<file path=customXml/itemProps2.xml><?xml version="1.0" encoding="utf-8"?>
<ds:datastoreItem xmlns:ds="http://schemas.openxmlformats.org/officeDocument/2006/customXml" ds:itemID="{DC017207-3E7E-4147-9B96-53D70AA8D724}"/>
</file>

<file path=customXml/itemProps3.xml><?xml version="1.0" encoding="utf-8"?>
<ds:datastoreItem xmlns:ds="http://schemas.openxmlformats.org/officeDocument/2006/customXml" ds:itemID="{92D91DF6-BCCF-4B6A-BABB-4C6559FB9EE2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228</Words>
  <Application>Microsoft Office PowerPoint</Application>
  <PresentationFormat>On-screen Show (4:3)</PresentationFormat>
  <Paragraphs>23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Top-line findings on smoking in Wales from the Smoking Toolkit Study</vt:lpstr>
      <vt:lpstr>Cigarette smoking prevalence</vt:lpstr>
      <vt:lpstr>Smoking prevalence</vt:lpstr>
      <vt:lpstr>Cigarette smoking prevalence 18-21-year-olds</vt:lpstr>
      <vt:lpstr>Stopped smoking in past 12 months</vt:lpstr>
      <vt:lpstr>Tried to stop smoking in past year</vt:lpstr>
      <vt:lpstr>Success rate in stopping in those who tried</vt:lpstr>
      <vt:lpstr>Uptake: prevalence of ever smoking in those aged 18-24</vt:lpstr>
      <vt:lpstr>Methods</vt:lpstr>
    </vt:vector>
  </TitlesOfParts>
  <LinksUpToDate>false</LinksUpToDate>
  <SharedDoc>false</SharedDoc>
  <HyperlinksChanged>false</HyperlinksChanged>
  <AppVersion>16.0000</AppVersion>
</Properties>
</file>

<file path=docProps/app0.xml><?xml version="1.0" encoding="utf-8"?>
<Properties xmlns="http://schemas.openxmlformats.org/officeDocument/2006/extended-properties" xmlns:vt="http://schemas.openxmlformats.org/officeDocument/2006/docPropsVTypes">
  <TotalTime>281</TotalTime>
  <Words>34</Words>
  <Application>Microsoft Office PowerPoint</Application>
  <PresentationFormat>On-screen Show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Monthly trends on smoking in Wales from the Smoking Toolkit Study</vt:lpstr>
      <vt:lpstr>Prevalence of cigarette smoking by social grade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Top-line findings on smoking in Wales from the Smoking Toolkit Study</dc:title>
  <dc:creator>Vera Buss, Robert West, Loren Kock, Dimitra Kale, Jamie Brown</dc:creator>
  <cp:keywords/>
  <cp:lastModifiedBy>Vera Buss</cp:lastModifiedBy>
  <cp:revision>1</cp:revision>
  <dcterms:created xsi:type="dcterms:W3CDTF">2026-07-22T08:24:33Z</dcterms:created>
  <dcterms:modified xsi:type="dcterms:W3CDTF">2026-07-22T08:24:49Z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ate">
    <vt:lpwstr>22/07/2026</vt:lpwstr>
  </property>
  <property fmtid="{D5CDD505-2E9C-101B-9397-08002B2CF9AE}" pid="3" name="output">
    <vt:lpwstr/>
  </property>
  <property fmtid="{D5CDD505-2E9C-101B-9397-08002B2CF9AE}" pid="4" name="ContentTypeId">
    <vt:lpwstr>0x0101006DD9147DCE5D39448439BAC925F17EAF</vt:lpwstr>
  </property>
</Properties>
</file>