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33"/>
    <p:restoredTop autoAdjust="0" sz="94711"/>
  </p:normalViewPr>
  <p:slideViewPr>
    <p:cSldViewPr snapToGrid="0" snapToObjects="1">
      <p:cViewPr varScale="1">
        <p:scale>
          <a:sx d="100" n="112"/>
          <a:sy d="100" n="112"/>
        </p:scale>
        <p:origin x="1584" y="114"/>
      </p:cViewPr>
      <p:guideLst>
        <p:guide orient="horz" pos="216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6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6450"/>
            <a:ext cx="7772400" cy="1470025"/>
          </a:xfrm>
        </p:spPr>
        <p:txBody>
          <a:bodyPr>
            <a:normAutofit/>
          </a:bodyPr>
          <a:lstStyle>
            <a:lvl1pPr>
              <a:defRPr sz="36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6350" y="4167942"/>
            <a:ext cx="6400800" cy="4953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09950" y="5978525"/>
            <a:ext cx="2133600" cy="365125"/>
          </a:xfrm>
        </p:spPr>
        <p:txBody>
          <a:bodyPr/>
          <a:lstStyle>
            <a:lvl1pPr algn="ctr">
              <a:defRPr sz="2000" b="1" i="1">
                <a:solidFill>
                  <a:srgbClr val="2E2F87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6C2FD-3E6A-4B0B-A790-FDC65193FF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95" y="2907698"/>
            <a:ext cx="2386595" cy="1566311"/>
          </a:xfrm>
          <a:prstGeom prst="rect">
            <a:avLst/>
          </a:prstGeom>
        </p:spPr>
      </p:pic>
      <p:pic>
        <p:nvPicPr>
          <p:cNvPr id="8" name="Picture 4" descr="UCL open logo">
            <a:extLst>
              <a:ext uri="{FF2B5EF4-FFF2-40B4-BE49-F238E27FC236}">
                <a16:creationId xmlns:a16="http://schemas.microsoft.com/office/drawing/2014/main" id="{1993AE53-4193-41CD-888D-75669F078F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6362700"/>
            <a:ext cx="3811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61C457-F5F7-DB1A-E2CA-45C6729669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2438" y="5875866"/>
            <a:ext cx="2137299" cy="9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-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64932-FCB4-48D1-90AF-C9A40B14BD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5" y="6126163"/>
            <a:ext cx="904875" cy="59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772400" cy="3651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AB4671-6050-45FC-9EE4-2D9AAF99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457200" eaLnBrk="1" hangingPunct="1" indent="-342900" latinLnBrk="0" marL="342900" rtl="0">
        <a:spcBef>
          <a:spcPct val="20000"/>
        </a:spcBef>
        <a:buFont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buFont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ct val="20000"/>
        </a:spcBef>
        <a:buFont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ct val="20000"/>
        </a:spcBef>
        <a:buFont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6450"/>
            <a:ext cx="7772400" cy="1470025"/>
          </a:xfrm>
        </p:spPr>
        <p:txBody>
          <a:bodyPr/>
          <a:lstStyle/>
          <a:p>
            <a:pPr lvl="0" indent="0" marL="0">
              <a:buNone/>
            </a:pPr>
            <a:r>
              <a:rPr/>
              <a:t>Top-line findings on smoking in Wales from the Smoking Toolkit Study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276350" y="4167942"/>
            <a:ext cx="6400800" cy="49530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Vera Buss, Robert West, Loren Kock, Dimitra Kale, Jamie Brown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>
          <a:xfrm>
            <a:off x="3409950" y="5978525"/>
            <a:ext cx="2133600" cy="365125"/>
          </a:xfrm>
        </p:spPr>
        <p:txBody>
          <a:bodyPr/>
          <a:lstStyle/>
          <a:p>
            <a:pPr lvl="0" indent="0" marL="0">
              <a:buNone/>
            </a:pPr>
            <a:r>
              <a:rPr/>
              <a:t>14/01/2026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Cigarette smoking prevalence</a:t>
            </a:r>
          </a:p>
        </p:txBody>
      </p:sp>
      <p:pic>
        <p:nvPicPr>
          <p:cNvPr descr="C://Users/rmjlvbu/OneDrive%20-%20University%20College%20London/Toolkit%20merge%20files/Waves/230/Graphs/Wales/Topline/cigsmok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38300" y="1600200"/>
            <a:ext cx="58674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Graph shows prevalence estimate and upper and lower 95% confidence intervals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Smoking prevalence</a:t>
            </a:r>
          </a:p>
        </p:txBody>
      </p:sp>
      <p:pic>
        <p:nvPicPr>
          <p:cNvPr descr="C://Users/rmjlvbu/OneDrive%20-%20University%20College%20London/Toolkit%20merge%20files/Waves/230/Graphs/Wales/Topline/smok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38300" y="1600200"/>
            <a:ext cx="58674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Graph shows prevalence estimate and upper and lower 95% confidence intervals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Cigarette smoking prevalence 18-21-year-olds</a:t>
            </a:r>
          </a:p>
        </p:txBody>
      </p:sp>
      <p:pic>
        <p:nvPicPr>
          <p:cNvPr descr="C://Users/rmjlvbu/OneDrive%20-%20University%20College%20London/Toolkit%20merge%20files/Waves/230/Graphs/Wales/Topline/cigsmok1821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38300" y="1600200"/>
            <a:ext cx="58674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Graph shows prevalence estimate and upper and lower 95% confidence intervals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Stopped smoking in past 12 months</a:t>
            </a:r>
          </a:p>
        </p:txBody>
      </p:sp>
      <p:pic>
        <p:nvPicPr>
          <p:cNvPr descr="C://Users/rmjlvbu/OneDrive%20-%20University%20College%20London/Toolkit%20merge%20files/Waves/230/Graphs/Wales/Topline/stopped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38300" y="1600200"/>
            <a:ext cx="58674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Graph shows prevalence estimate and upper and lower 95% confidence intervals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Tried to stop smoking in past year</a:t>
            </a:r>
          </a:p>
        </p:txBody>
      </p:sp>
      <p:pic>
        <p:nvPicPr>
          <p:cNvPr descr="C://Users/rmjlvbu/OneDrive%20-%20University%20College%20London/Toolkit%20merge%20files/Waves/230/Graphs/Wales/Topline/triedstop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38300" y="1600200"/>
            <a:ext cx="58674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Graph shows prevalence estimate and upper and lower 95% confidence intervals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Success rate in stopping in those who tried</a:t>
            </a:r>
          </a:p>
        </p:txBody>
      </p:sp>
      <p:pic>
        <p:nvPicPr>
          <p:cNvPr descr="C://Users/rmjlvbu/OneDrive%20-%20University%20College%20London/Toolkit%20merge%20files/Waves/230/Graphs/Wales/Topline/successstop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38300" y="1600200"/>
            <a:ext cx="58674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Graph shows prevalence estimate and upper and lower 95% confidence intervals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Uptake: prevalence of ever smoking in those aged 18-24</a:t>
            </a:r>
          </a:p>
        </p:txBody>
      </p:sp>
      <p:pic>
        <p:nvPicPr>
          <p:cNvPr descr="C://Users/rmjlvbu/OneDrive%20-%20University%20College%20London/Toolkit%20merge%20files/Waves/230/Graphs/Wales/Topline/uptake1824_wa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38300" y="1600200"/>
            <a:ext cx="58674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Graph shows prevalence estimate and upper and lower 95% confidence intervals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hasCustomPrompt="1" idx="1"/>
          </p:nvPr>
        </p:nvSpPr>
        <p:spPr/>
        <p:txBody>
          <a:bodyPr/>
          <a:lstStyle/>
          <a:p>
            <a:pPr lvl="0"/>
            <a:r>
              <a:rPr/>
              <a:t>Monthly household surveys of representative samples of 300 adults (16 years and older years old in Wales)</a:t>
            </a:r>
          </a:p>
          <a:p>
            <a:pPr lvl="1"/>
            <a:r>
              <a:rPr/>
              <a:t>Due to pandemic, surveys are conducted by telephone (rather than face-to-face) and among adults aged 18 and over between April 2020-December 2021.</a:t>
            </a:r>
          </a:p>
          <a:p>
            <a:pPr lvl="0"/>
            <a:r>
              <a:rPr/>
              <a:t>Fieldwork by IPSOS MORI</a:t>
            </a:r>
          </a:p>
          <a:p>
            <a:pPr lvl="0"/>
            <a:r>
              <a:rPr/>
              <a:t>Sample weighted to match population in Wales on key socio-demographics</a:t>
            </a:r>
          </a:p>
          <a:p>
            <a:pPr lvl="0"/>
            <a:r>
              <a:rPr/>
              <a:t>For more information (including data underlying each graph) visit www.smokinginwales.info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D9147DCE5D39448439BAC925F17EAF" ma:contentTypeVersion="13" ma:contentTypeDescription="Create a new document." ma:contentTypeScope="" ma:versionID="98a36182e80fce830f6c1959f67f732d">
  <xsd:schema xmlns:xsd="http://www.w3.org/2001/XMLSchema" xmlns:xs="http://www.w3.org/2001/XMLSchema" xmlns:p="http://schemas.microsoft.com/office/2006/metadata/properties" xmlns:ns2="7b517193-b76b-4847-86d0-f7effd00a065" xmlns:ns3="64cf4f3d-fe9c-4791-a736-5ffb6a9cf343" targetNamespace="http://schemas.microsoft.com/office/2006/metadata/properties" ma:root="true" ma:fieldsID="432d58a1b050dac85319da7bffcb1962" ns2:_="" ns3:_="">
    <xsd:import namespace="7b517193-b76b-4847-86d0-f7effd00a065"/>
    <xsd:import namespace="64cf4f3d-fe9c-4791-a736-5ffb6a9cf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17193-b76b-4847-86d0-f7effd00a0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79a89b1-2c2c-4f7f-9bd7-7914fb13a0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f4f3d-fe9c-4791-a736-5ffb6a9cf34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47fe9c4-542b-4744-b805-c419a5587213}" ma:internalName="TaxCatchAll" ma:showField="CatchAllData" ma:web="64cf4f3d-fe9c-4791-a736-5ffb6a9cf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517193-b76b-4847-86d0-f7effd00a065">
      <Terms xmlns="http://schemas.microsoft.com/office/infopath/2007/PartnerControls"/>
    </lcf76f155ced4ddcb4097134ff3c332f>
    <TaxCatchAll xmlns="64cf4f3d-fe9c-4791-a736-5ffb6a9cf343" xsi:nil="true"/>
  </documentManagement>
</p:properties>
</file>

<file path=customXml/itemProps1.xml><?xml version="1.0" encoding="utf-8"?>
<ds:datastoreItem xmlns:ds="http://schemas.openxmlformats.org/officeDocument/2006/customXml" ds:itemID="{06221C0C-DA85-49FB-B886-86D09D90106F}"/>
</file>

<file path=customXml/itemProps2.xml><?xml version="1.0" encoding="utf-8"?>
<ds:datastoreItem xmlns:ds="http://schemas.openxmlformats.org/officeDocument/2006/customXml" ds:itemID="{CF1A9DD1-F1BE-4EFE-90F9-C42C525FE67D}"/>
</file>

<file path=customXml/itemProps3.xml><?xml version="1.0" encoding="utf-8"?>
<ds:datastoreItem xmlns:ds="http://schemas.openxmlformats.org/officeDocument/2006/customXml" ds:itemID="{87BD0F9E-97A3-412A-B9B6-AAFB4BE1EED0}"/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34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Monthly trends on smoking in Wales from the Smoking Toolkit Study</vt:lpstr>
      <vt:lpstr>Prevalence of cigarette smoking by social grade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Top-line findings on smoking in Wales from the Smoking Toolkit Study</dc:title>
  <dc:creator>Vera Buss, Robert West, Loren Kock, Dimitra Kale, Jamie Brown</dc:creator>
  <cp:keywords/>
  <dcterms:created xsi:type="dcterms:W3CDTF">2026-01-14T09:28:55Z</dcterms:created>
  <dcterms:modified xsi:type="dcterms:W3CDTF">2026-01-14T09:28:55Z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14/01/2026</vt:lpwstr>
  </property>
  <property fmtid="{D5CDD505-2E9C-101B-9397-08002B2CF9AE}" pid="3" name="output">
    <vt:lpwstr/>
  </property>
  <property fmtid="{D5CDD505-2E9C-101B-9397-08002B2CF9AE}" pid="4" name="ContentTypeId">
    <vt:lpwstr>0x0101006DD9147DCE5D39448439BAC925F17EAF</vt:lpwstr>
  </property>
</Properties>
</file>